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83" r:id="rId4"/>
    <p:sldId id="284" r:id="rId5"/>
    <p:sldId id="260" r:id="rId6"/>
    <p:sldId id="261" r:id="rId7"/>
    <p:sldId id="273" r:id="rId8"/>
    <p:sldId id="274" r:id="rId9"/>
    <p:sldId id="276" r:id="rId10"/>
    <p:sldId id="277" r:id="rId11"/>
    <p:sldId id="268" r:id="rId12"/>
    <p:sldId id="285" r:id="rId13"/>
    <p:sldId id="286" r:id="rId14"/>
    <p:sldId id="287" r:id="rId15"/>
    <p:sldId id="288" r:id="rId16"/>
    <p:sldId id="291" r:id="rId17"/>
    <p:sldId id="292" r:id="rId18"/>
    <p:sldId id="279" r:id="rId19"/>
    <p:sldId id="280" r:id="rId20"/>
    <p:sldId id="289" r:id="rId21"/>
    <p:sldId id="269" r:id="rId22"/>
    <p:sldId id="29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FA0A"/>
    <a:srgbClr val="7ACFFA"/>
    <a:srgbClr val="14CBF0"/>
    <a:srgbClr val="13DDD3"/>
    <a:srgbClr val="0AD1E6"/>
    <a:srgbClr val="A6FF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94783" autoAdjust="0"/>
  </p:normalViewPr>
  <p:slideViewPr>
    <p:cSldViewPr>
      <p:cViewPr>
        <p:scale>
          <a:sx n="70" d="100"/>
          <a:sy n="70" d="100"/>
        </p:scale>
        <p:origin x="-196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16E-936B-4390-AB34-350A5E0C3C79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B92AD-0DAD-43C6-96D4-468F65A23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E0EA-EC6F-479F-972D-D70252D0A7F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1EEE-9778-485F-9353-ED8CFB00F1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Senge</a:t>
            </a:r>
            <a:r>
              <a:rPr lang="en-US" dirty="0" smtClean="0"/>
              <a:t> – Introduce Bathtub - 4 billion tons of excess CO2 every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video to introduce</a:t>
            </a:r>
            <a:r>
              <a:rPr lang="en-US" baseline="0" dirty="0" smtClean="0"/>
              <a:t> audience to directional drilling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video to introduce</a:t>
            </a:r>
            <a:r>
              <a:rPr lang="en-US" baseline="0" dirty="0" smtClean="0"/>
              <a:t> audience to directional drilling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video to introduce</a:t>
            </a:r>
            <a:r>
              <a:rPr lang="en-US" baseline="0" dirty="0" smtClean="0"/>
              <a:t> audience to directional drilling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video to introduce</a:t>
            </a:r>
            <a:r>
              <a:rPr lang="en-US" baseline="0" dirty="0" smtClean="0"/>
              <a:t> audience to directional drilling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video to introduce</a:t>
            </a:r>
            <a:r>
              <a:rPr lang="en-US" baseline="0" dirty="0" smtClean="0"/>
              <a:t> audience to directional drilling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progress of horizontal directional drilling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innovation of integrating directional drilling and hydrothermal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an</a:t>
            </a:r>
            <a:r>
              <a:rPr lang="en-US" baseline="0" dirty="0" smtClean="0"/>
              <a:t> example of the savings of a DHC plant versus a conventional mechanical district cooling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the drilling cost examples</a:t>
            </a:r>
            <a:r>
              <a:rPr lang="en-US" baseline="0" dirty="0" smtClean="0"/>
              <a:t> – stress the need for diligent feasibility studies beforehand – Show the “sweet spots” for drilling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eight other benefits besides Drilled Hydro Thermal Cooling which constitute to</a:t>
            </a:r>
            <a:r>
              <a:rPr lang="en-US" baseline="0" dirty="0" smtClean="0"/>
              <a:t> the revenue and environmental enhancement of Drilled Hydrothermal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Hydrothermal cooling and Directional</a:t>
            </a:r>
            <a:r>
              <a:rPr lang="en-US" baseline="0" dirty="0" smtClean="0"/>
              <a:t> Drilling and relate to Florida with the Gulf Stream inducing cold water close to shore.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Optional slide at the end quoting Einstein’s suggested approach applied to today’s Global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 “Ideas Men” of Cooling and Ocean Thermal </a:t>
            </a:r>
            <a:r>
              <a:rPr lang="en-US" dirty="0" err="1" smtClean="0"/>
              <a:t>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Five Existing Hydrothermal Cooling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of the Cuba Ocean</a:t>
            </a:r>
            <a:r>
              <a:rPr lang="en-US" baseline="0" dirty="0" smtClean="0"/>
              <a:t> Thermal Pipe Disasters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&lt;Mention the pipe damage at Hawaii NELHA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the sudden wind increase</a:t>
            </a:r>
            <a:r>
              <a:rPr lang="en-US" baseline="0" dirty="0" smtClean="0"/>
              <a:t> during the critical submergence of the Toronto pipe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DoE</a:t>
            </a:r>
            <a:r>
              <a:rPr lang="en-US" baseline="0" dirty="0" smtClean="0"/>
              <a:t> advises caution and adaptive management when laying cable on the marine bed – HDD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1EEE-9778-485F-9353-ED8CFB00F1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6" name="Picture 4" descr="http://www.lizasreef.com/HOPE%20FOR%20THE%20OCEANS/Images%20HFTO/Florida20larg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6477000" cy="6888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ustainable_florida_logo_f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81250" cy="10572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511020"/>
            <a:ext cx="9144000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2010 Sustainable Florida Conference – October 13, 2010 – </a:t>
            </a:r>
            <a:r>
              <a:rPr lang="en-US" sz="1300" baseline="0" dirty="0" smtClean="0"/>
              <a:t>Palm Beach Gardens  Florida</a:t>
            </a:r>
            <a:endParaRPr lang="en-US" sz="13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" y="1501775"/>
            <a:ext cx="64770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Natural Cold Water District Cooling Plants Enabled by Directional Drilling</a:t>
            </a:r>
            <a:endParaRPr lang="en-US" sz="3200" cap="none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51054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Ted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Jagusztyn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Innovator </a:t>
            </a:r>
          </a:p>
          <a:p>
            <a:pPr algn="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Cotherm of America Corp</a:t>
            </a:r>
          </a:p>
          <a:p>
            <a:pPr algn="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Fort Lauderdale, Florida</a:t>
            </a:r>
          </a:p>
          <a:p>
            <a:pPr algn="r">
              <a:spcBef>
                <a:spcPts val="0"/>
              </a:spcBef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13 October 2010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Challenges of Laying Pipes in the Ocean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1219200"/>
            <a:ext cx="8305800" cy="5105400"/>
            <a:chOff x="609600" y="1219200"/>
            <a:chExt cx="8305800" cy="51054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" y="1219200"/>
              <a:ext cx="807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Avoiding destruction of Marine life at the sea bottom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7327"/>
            <a:stretch>
              <a:fillRect/>
            </a:stretch>
          </p:blipFill>
          <p:spPr bwMode="auto">
            <a:xfrm>
              <a:off x="2590800" y="2057400"/>
              <a:ext cx="63246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p:control spid="5122" name="ShockwaveFlash1" r:id="rId2" imgW="7621064" imgH="5563377"/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l="18000" t="20241" r="19500" b="17333"/>
          <a:stretch>
            <a:fillRect/>
          </a:stretch>
        </p:blipFill>
        <p:spPr bwMode="auto">
          <a:xfrm>
            <a:off x="228600" y="1291742"/>
            <a:ext cx="8686800" cy="488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04912"/>
            <a:ext cx="8763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883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6500" t="6222" r="6500" b="8444"/>
          <a:stretch>
            <a:fillRect/>
          </a:stretch>
        </p:blipFill>
        <p:spPr bwMode="auto">
          <a:xfrm>
            <a:off x="257175" y="1361090"/>
            <a:ext cx="8582025" cy="47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Progress of 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Texon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Texas USA (1929)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905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First attempt of horizontal well to access gas and oil reservoirs. </a:t>
            </a:r>
            <a:endParaRPr lang="en-US" sz="2000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4309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Cherrington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(1963)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8002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Used directional drilling in the civil construction industry</a:t>
            </a:r>
            <a:endParaRPr lang="en-US" sz="2000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505200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Factors Influencing Change From Vertical to Horizontal:</a:t>
            </a:r>
          </a:p>
          <a:p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roman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Commercial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Multilateral</a:t>
            </a:r>
          </a:p>
          <a:p>
            <a:pPr marL="971550" lvl="1" indent="-514350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romanUcPeriod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Technical Superiority</a:t>
            </a:r>
          </a:p>
          <a:p>
            <a:pPr marL="971550" lvl="1" indent="-514350">
              <a:buAutoNum type="romanUcPeriod" startAt="2"/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Font typeface="+mj-lt"/>
              <a:buAutoNum type="alpha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 while drilling</a:t>
            </a:r>
          </a:p>
          <a:p>
            <a:pPr marL="1428750" lvl="2" indent="-514350">
              <a:buFont typeface="+mj-lt"/>
              <a:buAutoNum type="alphaUcPeriod"/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 marL="1428750" lvl="2" indent="-514350">
              <a:buFont typeface="+mj-lt"/>
              <a:buAutoNum type="alphaU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Rotary Steerable  Drilling Equipment</a:t>
            </a:r>
          </a:p>
          <a:p>
            <a:pPr marL="1428750" lvl="2" indent="-514350">
              <a:buAutoNum type="alphaUcPeriod"/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772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8390467" cy="411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43000" y="228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Integrating Hydrothermal Cooling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Directional Drilling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152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Drilled  Hydrothermal Cooling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H 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Drilled Hydrothermal Energy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H 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2093655"/>
            <a:ext cx="23535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Robust</a:t>
            </a: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implementation</a:t>
            </a:r>
          </a:p>
          <a:p>
            <a:pPr marL="342900" indent="-342900"/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Protected </a:t>
            </a: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investment</a:t>
            </a:r>
          </a:p>
          <a:p>
            <a:pPr marL="342900" indent="-342900"/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 Environmentally</a:t>
            </a: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responsible</a:t>
            </a:r>
          </a:p>
          <a:p>
            <a:pPr marL="342900" indent="-342900"/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 Sustainable </a:t>
            </a:r>
          </a:p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integrations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879475" y="1929209"/>
            <a:ext cx="2307574" cy="2261791"/>
            <a:chOff x="685800" y="762000"/>
            <a:chExt cx="2307574" cy="2261791"/>
          </a:xfrm>
        </p:grpSpPr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685800" y="762000"/>
              <a:ext cx="2286000" cy="2261791"/>
              <a:chOff x="1071835" y="2920232"/>
              <a:chExt cx="1427572" cy="1413777"/>
            </a:xfrm>
          </p:grpSpPr>
          <p:sp>
            <p:nvSpPr>
              <p:cNvPr id="1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2" name="Ellipse 45"/>
              <p:cNvSpPr>
                <a:spLocks noChangeArrowheads="1"/>
              </p:cNvSpPr>
              <p:nvPr/>
            </p:nvSpPr>
            <p:spPr bwMode="auto">
              <a:xfrm>
                <a:off x="1284728" y="2949415"/>
                <a:ext cx="1027722" cy="767417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itchFamily="-65" charset="0"/>
                </a:endParaRPr>
              </a:p>
            </p:txBody>
          </p:sp>
          <p:sp>
            <p:nvSpPr>
              <p:cNvPr id="13" name="Måne 63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840989" y="1480740"/>
              <a:ext cx="2152385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a-DK" sz="2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Hydrothermal </a:t>
              </a:r>
            </a:p>
            <a:p>
              <a:pPr algn="ctr"/>
              <a:r>
                <a:rPr lang="da-DK" sz="2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Cooling</a:t>
              </a:r>
              <a:endParaRPr lang="da-DK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791200" y="1929209"/>
            <a:ext cx="2286000" cy="2261791"/>
            <a:chOff x="5597525" y="762000"/>
            <a:chExt cx="2286000" cy="2261791"/>
          </a:xfrm>
        </p:grpSpPr>
        <p:grpSp>
          <p:nvGrpSpPr>
            <p:cNvPr id="5" name="Gruppe 91"/>
            <p:cNvGrpSpPr>
              <a:grpSpLocks/>
            </p:cNvGrpSpPr>
            <p:nvPr/>
          </p:nvGrpSpPr>
          <p:grpSpPr bwMode="auto">
            <a:xfrm>
              <a:off x="5597525" y="762000"/>
              <a:ext cx="2286000" cy="2261791"/>
              <a:chOff x="1071835" y="2920232"/>
              <a:chExt cx="1427572" cy="1413777"/>
            </a:xfrm>
          </p:grpSpPr>
          <p:sp>
            <p:nvSpPr>
              <p:cNvPr id="15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6" name="Ellipse 45"/>
              <p:cNvSpPr>
                <a:spLocks noChangeArrowheads="1"/>
              </p:cNvSpPr>
              <p:nvPr/>
            </p:nvSpPr>
            <p:spPr bwMode="auto">
              <a:xfrm>
                <a:off x="1284728" y="2949415"/>
                <a:ext cx="1027722" cy="767417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7" name="Måne 63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943600" y="1480740"/>
              <a:ext cx="164743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a-DK" sz="2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Directional</a:t>
              </a:r>
            </a:p>
            <a:p>
              <a:pPr algn="ctr"/>
              <a:r>
                <a:rPr lang="da-DK" sz="24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Drilling</a:t>
              </a:r>
              <a:endParaRPr lang="da-DK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 descr="Picture 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3467"/>
            <a:ext cx="8305800" cy="4954933"/>
          </a:xfrm>
          <a:prstGeom prst="rect">
            <a:avLst/>
          </a:prstGeom>
        </p:spPr>
      </p:pic>
      <p:sp>
        <p:nvSpPr>
          <p:cNvPr id="24" name="Line Callout 2 23"/>
          <p:cNvSpPr/>
          <p:nvPr/>
        </p:nvSpPr>
        <p:spPr>
          <a:xfrm>
            <a:off x="2743200" y="5181600"/>
            <a:ext cx="1752600" cy="841248"/>
          </a:xfrm>
          <a:prstGeom prst="borderCallout2">
            <a:avLst>
              <a:gd name="adj1" fmla="val 18750"/>
              <a:gd name="adj2" fmla="val -8333"/>
              <a:gd name="adj3" fmla="val -132127"/>
              <a:gd name="adj4" fmla="val 52640"/>
              <a:gd name="adj5" fmla="val -131744"/>
              <a:gd name="adj6" fmla="val 5326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Protected Seawater Conduits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0" y="5003800"/>
            <a:ext cx="457200" cy="4064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4013200"/>
            <a:ext cx="457200" cy="40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ne Callout 1 32"/>
          <p:cNvSpPr/>
          <p:nvPr/>
        </p:nvSpPr>
        <p:spPr>
          <a:xfrm>
            <a:off x="6705600" y="3654552"/>
            <a:ext cx="1676400" cy="612648"/>
          </a:xfrm>
          <a:prstGeom prst="borderCallout1">
            <a:avLst>
              <a:gd name="adj1" fmla="val 5384"/>
              <a:gd name="adj2" fmla="val -192"/>
              <a:gd name="adj3" fmla="val 67947"/>
              <a:gd name="adj4" fmla="val -8211"/>
            </a:avLst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 Surface Water Intake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Callout 1 33"/>
          <p:cNvSpPr/>
          <p:nvPr/>
        </p:nvSpPr>
        <p:spPr>
          <a:xfrm>
            <a:off x="7315200" y="4340352"/>
            <a:ext cx="1371600" cy="612648"/>
          </a:xfrm>
          <a:prstGeom prst="borderCallout1">
            <a:avLst>
              <a:gd name="adj1" fmla="val 96718"/>
              <a:gd name="adj2" fmla="val 804"/>
              <a:gd name="adj3" fmla="val 130322"/>
              <a:gd name="adj4" fmla="val -5406"/>
            </a:avLst>
          </a:prstGeom>
          <a:solidFill>
            <a:schemeClr val="tx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Cold Deep Water Intake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5600" y="4394200"/>
            <a:ext cx="457200" cy="406400"/>
          </a:xfrm>
          <a:prstGeom prst="ellipse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4876800" y="4572000"/>
            <a:ext cx="1371600" cy="612648"/>
          </a:xfrm>
          <a:prstGeom prst="borderCallout1">
            <a:avLst>
              <a:gd name="adj1" fmla="val 3156"/>
              <a:gd name="adj2" fmla="val 99311"/>
              <a:gd name="adj3" fmla="val -12248"/>
              <a:gd name="adj4" fmla="val 133897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 Water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Wind Turbine Air Compresso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47A92"/>
              </a:clrFrom>
              <a:clrTo>
                <a:srgbClr val="647A9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5000" y="5490104"/>
            <a:ext cx="1905000" cy="136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3429000" y="2858869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 Airlift Wind Compressors ~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sustainable water pumping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7391E-6 L -0.275 -2.1739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7391E-6 L 0.26093 -2.1739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7391E-6 L -0.3974 -2.17391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4 -0.47757 L 0.62917 -0.5996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85800" y="152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Drilled  Hydrothermal Cooling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H C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Benefits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4457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52400" y="1219200"/>
            <a:ext cx="228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District Cooling Plant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23,000 tons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0.83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Ikw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/ton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$0.12 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Kwh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8760 operating hours per year 50% load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Estimated Operating cost per year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$10. 03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1219200"/>
            <a:ext cx="228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Drilled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Hydrothermal Cooling Plant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23,000 tons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0.10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Ikw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/ton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$0.12 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Kwh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8760 operating hours per year 50 % load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Estimated Operating cost per year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$1. 20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6130" y="5250359"/>
            <a:ext cx="5674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Savings per year with DHC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$8,825,000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85800" y="152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Drilled  Hydrothermal Cooling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H C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Drilling Cost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1190923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cost of drilling a horizontal well</a:t>
            </a:r>
          </a:p>
          <a:p>
            <a:pPr>
              <a:buFont typeface="Arial" pitchFamily="34" charset="0"/>
              <a:buChar char="•"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“The 1993 Joint Association Survey of drilling costs on 845 horizontal wells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$80.76/ft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According to Tim Boulay, Senior Drilling Engineer of the K&amp;M Technology Group, “Costs of ERD wells can vary greatly, anywhere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$3-4million up to well over $150 million. </a:t>
            </a:r>
            <a:r>
              <a:rPr lang="en-US" sz="2000" dirty="0" smtClean="0"/>
              <a:t> Contributing factors are overall complexity, location, geology, formation pressures, onshore or offshore, water depth, rig requirements, and industry economics” 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0" y="1219200"/>
            <a:ext cx="912112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15328" y="2514600"/>
            <a:ext cx="8728672" cy="3357265"/>
            <a:chOff x="415328" y="2514600"/>
            <a:chExt cx="8728672" cy="3357265"/>
          </a:xfrm>
        </p:grpSpPr>
        <p:sp>
          <p:nvSpPr>
            <p:cNvPr id="11" name="Oval 10"/>
            <p:cNvSpPr/>
            <p:nvPr/>
          </p:nvSpPr>
          <p:spPr>
            <a:xfrm>
              <a:off x="1447800" y="2514600"/>
              <a:ext cx="114300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328" y="5410200"/>
              <a:ext cx="872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Sweet Spot for DHC – 1000 meters depth under 3000 meters step out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Today’s Global Challenge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1371600"/>
            <a:ext cx="7772400" cy="4800600"/>
            <a:chOff x="152400" y="1371600"/>
            <a:chExt cx="7772400" cy="4800600"/>
          </a:xfrm>
        </p:grpSpPr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152400" y="5710535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Dr. Peter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Senge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~ M I T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371600"/>
              <a:ext cx="2895600" cy="416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6200" y="1371600"/>
              <a:ext cx="40386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0" y="1295400"/>
            <a:ext cx="9144000" cy="5177404"/>
            <a:chOff x="0" y="1219200"/>
            <a:chExt cx="9144000" cy="517740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511" t="20013" r="2213"/>
            <a:stretch>
              <a:fillRect/>
            </a:stretch>
          </p:blipFill>
          <p:spPr bwMode="auto">
            <a:xfrm>
              <a:off x="0" y="1219200"/>
              <a:ext cx="9144000" cy="517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5208" t="2355" r="37514" b="81164"/>
            <a:stretch>
              <a:fillRect/>
            </a:stretch>
          </p:blipFill>
          <p:spPr bwMode="auto">
            <a:xfrm>
              <a:off x="7620000" y="1676400"/>
              <a:ext cx="1524000" cy="627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1447800" y="3886200"/>
            <a:ext cx="1295400" cy="1600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 descr="http://www.lizasreef.com/HOPE%20FOR%20THE%20OCEANS/Images%20HFTO/Florida20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-1"/>
            <a:ext cx="6126706" cy="6515705"/>
          </a:xfrm>
          <a:prstGeom prst="rect">
            <a:avLst/>
          </a:prstGeom>
          <a:noFill/>
        </p:spPr>
      </p:pic>
      <p:pic>
        <p:nvPicPr>
          <p:cNvPr id="74" name="Picture 7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85800"/>
            <a:ext cx="2362200" cy="173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7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3581400" cy="227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Picture 83" descr="carbon_absorb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87528"/>
            <a:ext cx="2362200" cy="176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" name="Picture 86" descr="mineral_wa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850" y="2676525"/>
            <a:ext cx="142875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Picture 87" descr="drinking_wa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9450" y="5153025"/>
            <a:ext cx="142875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" name="Picture 88" descr="hydrog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4953000"/>
            <a:ext cx="142875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89" descr="grap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5600" y="304800"/>
            <a:ext cx="1428750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90" descr="H2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400" y="4086225"/>
            <a:ext cx="14287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Auxillary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Benefits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e 91"/>
          <p:cNvGrpSpPr>
            <a:grpSpLocks/>
          </p:cNvGrpSpPr>
          <p:nvPr/>
        </p:nvGrpSpPr>
        <p:grpSpPr bwMode="auto">
          <a:xfrm>
            <a:off x="3446463" y="2689839"/>
            <a:ext cx="2098675" cy="2076450"/>
            <a:chOff x="1071835" y="2920232"/>
            <a:chExt cx="1427572" cy="1413777"/>
          </a:xfrm>
        </p:grpSpPr>
        <p:sp>
          <p:nvSpPr>
            <p:cNvPr id="20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1" name="Ellipse 45"/>
            <p:cNvSpPr>
              <a:spLocks noChangeArrowheads="1"/>
            </p:cNvSpPr>
            <p:nvPr/>
          </p:nvSpPr>
          <p:spPr bwMode="auto">
            <a:xfrm>
              <a:off x="1284728" y="2949415"/>
              <a:ext cx="1027722" cy="767417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2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73450" y="3246348"/>
            <a:ext cx="208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Drilled</a:t>
            </a:r>
          </a:p>
          <a:p>
            <a:pPr algn="ctr"/>
            <a:r>
              <a:rPr lang="en-US" sz="2000" dirty="0" smtClean="0"/>
              <a:t>Hydrothermal</a:t>
            </a:r>
          </a:p>
          <a:p>
            <a:pPr algn="ctr"/>
            <a:r>
              <a:rPr lang="en-US" sz="2000" dirty="0" smtClean="0"/>
              <a:t>Energy</a:t>
            </a:r>
            <a:endParaRPr lang="en-US" sz="2000" dirty="0"/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 rot="19765573" flipH="1">
            <a:off x="1926755" y="3991762"/>
            <a:ext cx="1409024" cy="1369510"/>
            <a:chOff x="2474913" y="954426"/>
            <a:chExt cx="1052819" cy="1022351"/>
          </a:xfrm>
        </p:grpSpPr>
        <p:sp>
          <p:nvSpPr>
            <p:cNvPr id="25" name="Ellipse 44"/>
            <p:cNvSpPr/>
            <p:nvPr/>
          </p:nvSpPr>
          <p:spPr bwMode="auto">
            <a:xfrm rot="21052097">
              <a:off x="2505918" y="954426"/>
              <a:ext cx="1021814" cy="1022351"/>
            </a:xfrm>
            <a:prstGeom prst="ellipse">
              <a:avLst/>
            </a:prstGeom>
            <a:gradFill flip="none" rotWithShape="1">
              <a:gsLst>
                <a:gs pos="0">
                  <a:srgbClr val="C0FF4D"/>
                </a:gs>
                <a:gs pos="100000">
                  <a:srgbClr val="A1D12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6" name="Måne 63"/>
            <p:cNvSpPr/>
            <p:nvPr/>
          </p:nvSpPr>
          <p:spPr bwMode="auto">
            <a:xfrm rot="16552097">
              <a:off x="2745844" y="12477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7" name="Ellipse 45"/>
            <p:cNvSpPr>
              <a:spLocks noChangeArrowheads="1"/>
            </p:cNvSpPr>
            <p:nvPr/>
          </p:nvSpPr>
          <p:spPr bwMode="auto">
            <a:xfrm>
              <a:off x="2633663" y="98901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 rot="19765573" flipH="1">
            <a:off x="2995503" y="4980422"/>
            <a:ext cx="1380994" cy="1369510"/>
            <a:chOff x="1446213" y="2747963"/>
            <a:chExt cx="1031875" cy="1022350"/>
          </a:xfrm>
        </p:grpSpPr>
        <p:sp>
          <p:nvSpPr>
            <p:cNvPr id="29" name="Ellipse 44"/>
            <p:cNvSpPr/>
            <p:nvPr/>
          </p:nvSpPr>
          <p:spPr bwMode="auto">
            <a:xfrm rot="21052097">
              <a:off x="1456274" y="2747963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95"/>
                </a:gs>
                <a:gs pos="100000">
                  <a:srgbClr val="29D16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0" name="Måne 63"/>
            <p:cNvSpPr/>
            <p:nvPr/>
          </p:nvSpPr>
          <p:spPr bwMode="auto">
            <a:xfrm rot="16552097">
              <a:off x="1717144" y="3028928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1" name="Ellipse 45"/>
            <p:cNvSpPr>
              <a:spLocks noChangeArrowheads="1"/>
            </p:cNvSpPr>
            <p:nvPr/>
          </p:nvSpPr>
          <p:spPr bwMode="auto">
            <a:xfrm>
              <a:off x="1601788" y="2776538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 rot="19765573" flipH="1">
            <a:off x="4613768" y="4980787"/>
            <a:ext cx="1382429" cy="1369510"/>
            <a:chOff x="3522663" y="4814888"/>
            <a:chExt cx="1031875" cy="1022350"/>
          </a:xfrm>
        </p:grpSpPr>
        <p:sp>
          <p:nvSpPr>
            <p:cNvPr id="33" name="Ellipse 44"/>
            <p:cNvSpPr/>
            <p:nvPr/>
          </p:nvSpPr>
          <p:spPr bwMode="auto">
            <a:xfrm rot="21052097">
              <a:off x="3532724" y="48148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C9"/>
                </a:gs>
                <a:gs pos="100000">
                  <a:srgbClr val="20CDBB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4" name="Måne 63"/>
            <p:cNvSpPr/>
            <p:nvPr/>
          </p:nvSpPr>
          <p:spPr bwMode="auto">
            <a:xfrm rot="16552097">
              <a:off x="3793594" y="50958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5" name="Ellipse 45"/>
            <p:cNvSpPr>
              <a:spLocks noChangeArrowheads="1"/>
            </p:cNvSpPr>
            <p:nvPr/>
          </p:nvSpPr>
          <p:spPr bwMode="auto">
            <a:xfrm>
              <a:off x="3678238" y="48434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 rot="19765573" flipH="1">
            <a:off x="5832968" y="2537198"/>
            <a:ext cx="1382429" cy="1369510"/>
            <a:chOff x="5580063" y="2757488"/>
            <a:chExt cx="1031875" cy="1022350"/>
          </a:xfrm>
        </p:grpSpPr>
        <p:sp>
          <p:nvSpPr>
            <p:cNvPr id="37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8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9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 rot="19765573" flipH="1">
            <a:off x="3775568" y="942187"/>
            <a:ext cx="1382429" cy="1369510"/>
            <a:chOff x="3522663" y="690563"/>
            <a:chExt cx="1031875" cy="1022350"/>
          </a:xfrm>
        </p:grpSpPr>
        <p:sp>
          <p:nvSpPr>
            <p:cNvPr id="41" name="Ellipse 44"/>
            <p:cNvSpPr/>
            <p:nvPr/>
          </p:nvSpPr>
          <p:spPr bwMode="auto">
            <a:xfrm rot="21052097">
              <a:off x="3532724" y="690563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42" name="Måne 63"/>
            <p:cNvSpPr/>
            <p:nvPr/>
          </p:nvSpPr>
          <p:spPr bwMode="auto">
            <a:xfrm rot="16552097">
              <a:off x="3793594" y="971528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43" name="Ellipse 45"/>
            <p:cNvSpPr>
              <a:spLocks noChangeArrowheads="1"/>
            </p:cNvSpPr>
            <p:nvPr/>
          </p:nvSpPr>
          <p:spPr bwMode="auto">
            <a:xfrm>
              <a:off x="3687763" y="719138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44" name="Rektangel 76"/>
          <p:cNvSpPr>
            <a:spLocks noChangeArrowheads="1"/>
          </p:cNvSpPr>
          <p:nvPr/>
        </p:nvSpPr>
        <p:spPr bwMode="auto">
          <a:xfrm>
            <a:off x="3733800" y="1219200"/>
            <a:ext cx="1447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Hydrothermal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Cooling</a:t>
            </a:r>
            <a:endParaRPr lang="en-US" sz="1600" b="1" noProof="1">
              <a:solidFill>
                <a:srgbClr val="1E1C11"/>
              </a:solidFill>
              <a:latin typeface="Calibri" pitchFamily="-65" charset="0"/>
              <a:cs typeface="Arial" charset="0"/>
            </a:endParaRPr>
          </a:p>
          <a:p>
            <a:pPr algn="ctr" defTabSz="914400"/>
            <a:r>
              <a:rPr lang="en-US" sz="1200" noProof="1" smtClean="0">
                <a:latin typeface="Calibri" pitchFamily="-65" charset="0"/>
                <a:cs typeface="Arial" charset="0"/>
              </a:rPr>
              <a:t>90% saving over</a:t>
            </a:r>
          </a:p>
          <a:p>
            <a:pPr algn="ctr" defTabSz="914400"/>
            <a:r>
              <a:rPr lang="en-US" sz="1200" noProof="1" smtClean="0">
                <a:latin typeface="Calibri" pitchFamily="-65" charset="0"/>
                <a:cs typeface="Arial" charset="0"/>
              </a:rPr>
              <a:t>Mechanical</a:t>
            </a:r>
          </a:p>
          <a:p>
            <a:pPr algn="ctr" defTabSz="914400"/>
            <a:r>
              <a:rPr lang="en-US" sz="1200" noProof="1" smtClean="0">
                <a:latin typeface="Calibri" pitchFamily="-65" charset="0"/>
                <a:cs typeface="Arial" charset="0"/>
              </a:rPr>
              <a:t>cooling</a:t>
            </a:r>
            <a:endParaRPr lang="da-DK" sz="1200" dirty="0"/>
          </a:p>
          <a:p>
            <a:pPr defTabSz="914400"/>
            <a:endParaRPr lang="da-DK" dirty="0">
              <a:solidFill>
                <a:srgbClr val="1E1C11"/>
              </a:solidFill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5809365" y="2854404"/>
            <a:ext cx="1447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Coordination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With Offshore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OTEC Plant</a:t>
            </a:r>
            <a:endParaRPr lang="da-DK" sz="1200" dirty="0"/>
          </a:p>
          <a:p>
            <a:pPr algn="ctr" defTabSz="914400"/>
            <a:endParaRPr lang="da-DK" dirty="0">
              <a:solidFill>
                <a:srgbClr val="1E1C11"/>
              </a:solidFill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4590165" y="5358825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Water Desalination</a:t>
            </a:r>
            <a:endParaRPr lang="da-DK" sz="1200" dirty="0"/>
          </a:p>
        </p:txBody>
      </p:sp>
      <p:sp>
        <p:nvSpPr>
          <p:cNvPr id="49" name="Right Arrow 48"/>
          <p:cNvSpPr>
            <a:spLocks noChangeArrowheads="1"/>
          </p:cNvSpPr>
          <p:nvPr/>
        </p:nvSpPr>
        <p:spPr bwMode="auto">
          <a:xfrm rot="25800000">
            <a:off x="4846436" y="4684187"/>
            <a:ext cx="373063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 rot="-5400000">
            <a:off x="4282281" y="2287408"/>
            <a:ext cx="373063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1" name="Right Arrow 50"/>
          <p:cNvSpPr>
            <a:spLocks noChangeArrowheads="1"/>
          </p:cNvSpPr>
          <p:nvPr/>
        </p:nvSpPr>
        <p:spPr bwMode="auto">
          <a:xfrm rot="21000000">
            <a:off x="5514717" y="3263970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2" name="Right Arrow 51"/>
          <p:cNvSpPr>
            <a:spLocks noChangeArrowheads="1"/>
          </p:cNvSpPr>
          <p:nvPr/>
        </p:nvSpPr>
        <p:spPr bwMode="auto">
          <a:xfrm rot="11400000">
            <a:off x="3076317" y="3416370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3" name="Right Arrow 52"/>
          <p:cNvSpPr>
            <a:spLocks noChangeArrowheads="1"/>
          </p:cNvSpPr>
          <p:nvPr/>
        </p:nvSpPr>
        <p:spPr bwMode="auto">
          <a:xfrm rot="18122914" flipH="1">
            <a:off x="3829639" y="4716917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 rot="19765573" flipH="1">
            <a:off x="1698155" y="2620162"/>
            <a:ext cx="1409024" cy="1369510"/>
            <a:chOff x="2474913" y="954426"/>
            <a:chExt cx="1052819" cy="1022351"/>
          </a:xfrm>
        </p:grpSpPr>
        <p:sp>
          <p:nvSpPr>
            <p:cNvPr id="56" name="Ellipse 44"/>
            <p:cNvSpPr/>
            <p:nvPr/>
          </p:nvSpPr>
          <p:spPr bwMode="auto">
            <a:xfrm rot="21052097">
              <a:off x="2505918" y="954426"/>
              <a:ext cx="1021814" cy="1022351"/>
            </a:xfrm>
            <a:prstGeom prst="ellipse">
              <a:avLst/>
            </a:prstGeom>
            <a:gradFill flip="none" rotWithShape="1">
              <a:gsLst>
                <a:gs pos="0">
                  <a:srgbClr val="A6FF05"/>
                </a:gs>
                <a:gs pos="100000">
                  <a:srgbClr val="A1D12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7" name="Måne 63"/>
            <p:cNvSpPr/>
            <p:nvPr/>
          </p:nvSpPr>
          <p:spPr bwMode="auto">
            <a:xfrm rot="16552097">
              <a:off x="2745844" y="12477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8" name="Ellipse 45"/>
            <p:cNvSpPr>
              <a:spLocks noChangeArrowheads="1"/>
            </p:cNvSpPr>
            <p:nvPr/>
          </p:nvSpPr>
          <p:spPr bwMode="auto">
            <a:xfrm>
              <a:off x="2633663" y="98901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59" name="Rektangel 76"/>
          <p:cNvSpPr>
            <a:spLocks noChangeArrowheads="1"/>
          </p:cNvSpPr>
          <p:nvPr/>
        </p:nvSpPr>
        <p:spPr bwMode="auto">
          <a:xfrm>
            <a:off x="2952400" y="53340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Fuel Production</a:t>
            </a:r>
            <a:endParaRPr lang="da-DK" sz="1200" dirty="0"/>
          </a:p>
        </p:txBody>
      </p:sp>
      <p:sp>
        <p:nvSpPr>
          <p:cNvPr id="60" name="Right Arrow 59"/>
          <p:cNvSpPr>
            <a:spLocks noChangeArrowheads="1"/>
          </p:cNvSpPr>
          <p:nvPr/>
        </p:nvSpPr>
        <p:spPr bwMode="auto">
          <a:xfrm rot="13800000">
            <a:off x="3416618" y="2653823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10" name="Group 114"/>
          <p:cNvGrpSpPr>
            <a:grpSpLocks/>
          </p:cNvGrpSpPr>
          <p:nvPr/>
        </p:nvGrpSpPr>
        <p:grpSpPr bwMode="auto">
          <a:xfrm rot="19765573" flipH="1">
            <a:off x="5736755" y="3924750"/>
            <a:ext cx="1409024" cy="1369510"/>
            <a:chOff x="2474913" y="954426"/>
            <a:chExt cx="1052819" cy="1022351"/>
          </a:xfrm>
        </p:grpSpPr>
        <p:sp>
          <p:nvSpPr>
            <p:cNvPr id="62" name="Ellipse 44"/>
            <p:cNvSpPr/>
            <p:nvPr/>
          </p:nvSpPr>
          <p:spPr bwMode="auto">
            <a:xfrm rot="21052097">
              <a:off x="2505918" y="954426"/>
              <a:ext cx="1021814" cy="1022351"/>
            </a:xfrm>
            <a:prstGeom prst="ellipse">
              <a:avLst/>
            </a:prstGeom>
            <a:solidFill>
              <a:srgbClr val="13DDD3"/>
            </a:soli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63" name="Måne 63"/>
            <p:cNvSpPr/>
            <p:nvPr/>
          </p:nvSpPr>
          <p:spPr bwMode="auto">
            <a:xfrm rot="16552097">
              <a:off x="2745844" y="12477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64" name="Ellipse 45"/>
            <p:cNvSpPr>
              <a:spLocks noChangeArrowheads="1"/>
            </p:cNvSpPr>
            <p:nvPr/>
          </p:nvSpPr>
          <p:spPr bwMode="auto">
            <a:xfrm>
              <a:off x="2633663" y="98901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65" name="Rektangel 76"/>
          <p:cNvSpPr>
            <a:spLocks noChangeArrowheads="1"/>
          </p:cNvSpPr>
          <p:nvPr/>
        </p:nvSpPr>
        <p:spPr bwMode="auto">
          <a:xfrm>
            <a:off x="1909734" y="4262011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Waste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Water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Treatment</a:t>
            </a:r>
            <a:endParaRPr lang="da-DK" sz="1200" dirty="0"/>
          </a:p>
        </p:txBody>
      </p:sp>
      <p:sp>
        <p:nvSpPr>
          <p:cNvPr id="66" name="Right Arrow 65"/>
          <p:cNvSpPr>
            <a:spLocks noChangeArrowheads="1"/>
          </p:cNvSpPr>
          <p:nvPr/>
        </p:nvSpPr>
        <p:spPr bwMode="auto">
          <a:xfrm rot="23400000">
            <a:off x="5474904" y="4062603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67" name="Right Arrow 66"/>
          <p:cNvSpPr>
            <a:spLocks noChangeArrowheads="1"/>
          </p:cNvSpPr>
          <p:nvPr/>
        </p:nvSpPr>
        <p:spPr bwMode="auto">
          <a:xfrm rot="8457692">
            <a:off x="3271738" y="4110844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68" name="Right Arrow 67"/>
          <p:cNvSpPr>
            <a:spLocks noChangeArrowheads="1"/>
          </p:cNvSpPr>
          <p:nvPr/>
        </p:nvSpPr>
        <p:spPr bwMode="auto">
          <a:xfrm rot="18600000">
            <a:off x="5042550" y="2517212"/>
            <a:ext cx="373062" cy="358775"/>
          </a:xfrm>
          <a:prstGeom prst="right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7F7F7F"/>
              </a:gs>
              <a:gs pos="100000">
                <a:srgbClr val="26262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11" name="Group 114"/>
          <p:cNvGrpSpPr>
            <a:grpSpLocks/>
          </p:cNvGrpSpPr>
          <p:nvPr/>
        </p:nvGrpSpPr>
        <p:grpSpPr bwMode="auto">
          <a:xfrm rot="19765573" flipH="1">
            <a:off x="2455421" y="1400962"/>
            <a:ext cx="1409024" cy="1369510"/>
            <a:chOff x="2474913" y="954426"/>
            <a:chExt cx="1052819" cy="1022351"/>
          </a:xfrm>
        </p:grpSpPr>
        <p:sp>
          <p:nvSpPr>
            <p:cNvPr id="71" name="Ellipse 44"/>
            <p:cNvSpPr/>
            <p:nvPr/>
          </p:nvSpPr>
          <p:spPr bwMode="auto">
            <a:xfrm rot="21052097">
              <a:off x="2505918" y="954426"/>
              <a:ext cx="1021814" cy="1022351"/>
            </a:xfrm>
            <a:prstGeom prst="ellipse">
              <a:avLst/>
            </a:prstGeom>
            <a:gradFill flip="none" rotWithShape="1">
              <a:gsLst>
                <a:gs pos="0">
                  <a:srgbClr val="C7FA0A"/>
                </a:gs>
                <a:gs pos="100000">
                  <a:srgbClr val="A1D12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72" name="Måne 63"/>
            <p:cNvSpPr/>
            <p:nvPr/>
          </p:nvSpPr>
          <p:spPr bwMode="auto">
            <a:xfrm rot="16552097">
              <a:off x="2745844" y="12477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73" name="Ellipse 45"/>
            <p:cNvSpPr>
              <a:spLocks noChangeArrowheads="1"/>
            </p:cNvSpPr>
            <p:nvPr/>
          </p:nvSpPr>
          <p:spPr bwMode="auto">
            <a:xfrm>
              <a:off x="2633663" y="98901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 rot="19765573" flipH="1">
            <a:off x="5147168" y="1317998"/>
            <a:ext cx="1382429" cy="1369510"/>
            <a:chOff x="3522663" y="690563"/>
            <a:chExt cx="1031875" cy="1022350"/>
          </a:xfrm>
        </p:grpSpPr>
        <p:sp>
          <p:nvSpPr>
            <p:cNvPr id="79" name="Ellipse 44"/>
            <p:cNvSpPr/>
            <p:nvPr/>
          </p:nvSpPr>
          <p:spPr bwMode="auto">
            <a:xfrm rot="21052097">
              <a:off x="3532724" y="690563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ACFFA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80" name="Måne 63"/>
            <p:cNvSpPr/>
            <p:nvPr/>
          </p:nvSpPr>
          <p:spPr bwMode="auto">
            <a:xfrm rot="16552097">
              <a:off x="3793594" y="971528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81" name="Ellipse 45"/>
            <p:cNvSpPr>
              <a:spLocks noChangeArrowheads="1"/>
            </p:cNvSpPr>
            <p:nvPr/>
          </p:nvSpPr>
          <p:spPr bwMode="auto">
            <a:xfrm>
              <a:off x="3687763" y="719138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82" name="Rektangel 76"/>
          <p:cNvSpPr>
            <a:spLocks noChangeArrowheads="1"/>
          </p:cNvSpPr>
          <p:nvPr/>
        </p:nvSpPr>
        <p:spPr bwMode="auto">
          <a:xfrm>
            <a:off x="2438400" y="1665982"/>
            <a:ext cx="144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Increased</a:t>
            </a:r>
          </a:p>
          <a:p>
            <a:pPr algn="ctr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CO</a:t>
            </a:r>
            <a:r>
              <a:rPr lang="en-US" sz="1600" b="1" baseline="-25000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2</a:t>
            </a:r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 Absorbtion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 </a:t>
            </a:r>
            <a:endParaRPr lang="da-DK" sz="1200" dirty="0"/>
          </a:p>
        </p:txBody>
      </p: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5123565" y="17526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Agriculture &amp;</a:t>
            </a:r>
          </a:p>
          <a:p>
            <a:pPr algn="ctr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Mari-Culture</a:t>
            </a:r>
            <a:endParaRPr lang="da-DK" sz="1200" dirty="0" smtClean="0"/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5715000" y="4338211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Power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Generation</a:t>
            </a:r>
            <a:endParaRPr lang="da-DK" sz="1200" dirty="0"/>
          </a:p>
        </p:txBody>
      </p:sp>
      <p:sp>
        <p:nvSpPr>
          <p:cNvPr id="83" name="Rektangel 76"/>
          <p:cNvSpPr>
            <a:spLocks noChangeArrowheads="1"/>
          </p:cNvSpPr>
          <p:nvPr/>
        </p:nvSpPr>
        <p:spPr bwMode="auto">
          <a:xfrm>
            <a:off x="1676400" y="2895600"/>
            <a:ext cx="144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Enriched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Mineral</a:t>
            </a:r>
          </a:p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Water</a:t>
            </a:r>
            <a:endParaRPr lang="da-DK" sz="1200" dirty="0"/>
          </a:p>
        </p:txBody>
      </p:sp>
      <p:pic>
        <p:nvPicPr>
          <p:cNvPr id="69" name="Picture 68"/>
          <p:cNvPicPr/>
          <p:nvPr/>
        </p:nvPicPr>
        <p:blipFill>
          <a:blip r:embed="rId12" cstate="print"/>
          <a:srcRect r="-87" b="74033"/>
          <a:stretch>
            <a:fillRect/>
          </a:stretch>
        </p:blipFill>
        <p:spPr bwMode="auto">
          <a:xfrm>
            <a:off x="228600" y="4800600"/>
            <a:ext cx="5449115" cy="162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9" grpId="0"/>
      <p:bldP spid="60" grpId="0" animBg="1"/>
      <p:bldP spid="65" grpId="0"/>
      <p:bldP spid="66" grpId="0" animBg="1"/>
      <p:bldP spid="67" grpId="0" animBg="1"/>
      <p:bldP spid="68" grpId="0" animBg="1"/>
      <p:bldP spid="82" grpId="0"/>
      <p:bldP spid="45" grpId="0"/>
      <p:bldP spid="47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rilled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ydrothermal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nergy Application Areas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85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Miami, Fort Lauderdale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010400" cy="47508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43000"/>
            <a:ext cx="5695950" cy="529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52400" y="1752600"/>
            <a:ext cx="8733790" cy="1752600"/>
            <a:chOff x="152400" y="2362200"/>
            <a:chExt cx="8733790" cy="175260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66187" b="12230"/>
            <a:stretch>
              <a:fillRect/>
            </a:stretch>
          </p:blipFill>
          <p:spPr bwMode="auto">
            <a:xfrm>
              <a:off x="152400" y="2362200"/>
              <a:ext cx="8733790" cy="1752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152400" y="2362200"/>
              <a:ext cx="29718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05400" y="3505200"/>
              <a:ext cx="37338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762000"/>
            <a:ext cx="5162550" cy="5514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676400"/>
            <a:ext cx="6743700" cy="4562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 cstate="print"/>
          <a:srcRect b="74667"/>
          <a:stretch>
            <a:fillRect/>
          </a:stretch>
        </p:blipFill>
        <p:spPr bwMode="auto">
          <a:xfrm>
            <a:off x="87549" y="1752600"/>
            <a:ext cx="882785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 t="48364" b="22465"/>
          <a:stretch>
            <a:fillRect/>
          </a:stretch>
        </p:blipFill>
        <p:spPr bwMode="auto">
          <a:xfrm>
            <a:off x="316149" y="1600200"/>
            <a:ext cx="8827851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 cstate="print"/>
          <a:srcRect b="13279"/>
          <a:stretch>
            <a:fillRect/>
          </a:stretch>
        </p:blipFill>
        <p:spPr bwMode="auto">
          <a:xfrm>
            <a:off x="381000" y="685800"/>
            <a:ext cx="8458200" cy="556914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Next Steps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28600" y="1219200"/>
            <a:ext cx="4495800" cy="4356711"/>
            <a:chOff x="1676400" y="942187"/>
            <a:chExt cx="5580765" cy="5408110"/>
          </a:xfrm>
        </p:grpSpPr>
        <p:grpSp>
          <p:nvGrpSpPr>
            <p:cNvPr id="3" name="Gruppe 91"/>
            <p:cNvGrpSpPr>
              <a:grpSpLocks/>
            </p:cNvGrpSpPr>
            <p:nvPr/>
          </p:nvGrpSpPr>
          <p:grpSpPr bwMode="auto">
            <a:xfrm>
              <a:off x="3446463" y="2689839"/>
              <a:ext cx="2098675" cy="2076450"/>
              <a:chOff x="1071835" y="2920232"/>
              <a:chExt cx="1427572" cy="1413777"/>
            </a:xfrm>
          </p:grpSpPr>
          <p:sp>
            <p:nvSpPr>
              <p:cNvPr id="20" name="Ellipse 44"/>
              <p:cNvSpPr/>
              <p:nvPr/>
            </p:nvSpPr>
            <p:spPr bwMode="auto">
              <a:xfrm rot="21052097">
                <a:off x="1085754" y="2920232"/>
                <a:ext cx="1413653" cy="1413777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21" name="Ellipse 45"/>
              <p:cNvSpPr>
                <a:spLocks noChangeArrowheads="1"/>
              </p:cNvSpPr>
              <p:nvPr/>
            </p:nvSpPr>
            <p:spPr bwMode="auto">
              <a:xfrm>
                <a:off x="1284728" y="2949415"/>
                <a:ext cx="1027722" cy="767417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22" name="Måne 63"/>
              <p:cNvSpPr/>
              <p:nvPr/>
            </p:nvSpPr>
            <p:spPr bwMode="auto">
              <a:xfrm rot="16552097">
                <a:off x="1446797" y="3308471"/>
                <a:ext cx="622393" cy="137231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3473450" y="3134263"/>
              <a:ext cx="2082800" cy="114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Drilled</a:t>
              </a:r>
            </a:p>
            <a:p>
              <a:pPr algn="ctr"/>
              <a:r>
                <a:rPr lang="en-US" dirty="0" smtClean="0"/>
                <a:t>Hydrothermal</a:t>
              </a:r>
            </a:p>
            <a:p>
              <a:pPr algn="ctr"/>
              <a:r>
                <a:rPr lang="en-US" dirty="0" smtClean="0"/>
                <a:t>Energy</a:t>
              </a:r>
              <a:endParaRPr lang="en-US" dirty="0"/>
            </a:p>
          </p:txBody>
        </p: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 rot="19765573" flipH="1">
              <a:off x="1926755" y="3991762"/>
              <a:ext cx="1409024" cy="1369510"/>
              <a:chOff x="2474913" y="954426"/>
              <a:chExt cx="1052819" cy="1022351"/>
            </a:xfrm>
          </p:grpSpPr>
          <p:sp>
            <p:nvSpPr>
              <p:cNvPr id="25" name="Ellipse 44"/>
              <p:cNvSpPr/>
              <p:nvPr/>
            </p:nvSpPr>
            <p:spPr bwMode="auto">
              <a:xfrm rot="21052097">
                <a:off x="2505918" y="954426"/>
                <a:ext cx="1021814" cy="1022351"/>
              </a:xfrm>
              <a:prstGeom prst="ellipse">
                <a:avLst/>
              </a:prstGeom>
              <a:gradFill flip="none" rotWithShape="1">
                <a:gsLst>
                  <a:gs pos="0">
                    <a:srgbClr val="C0FF4D"/>
                  </a:gs>
                  <a:gs pos="100000">
                    <a:srgbClr val="A1D12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26" name="Måne 63"/>
              <p:cNvSpPr/>
              <p:nvPr/>
            </p:nvSpPr>
            <p:spPr bwMode="auto">
              <a:xfrm rot="16552097">
                <a:off x="2745844" y="1247753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27" name="Ellipse 45"/>
              <p:cNvSpPr>
                <a:spLocks noChangeArrowheads="1"/>
              </p:cNvSpPr>
              <p:nvPr/>
            </p:nvSpPr>
            <p:spPr bwMode="auto">
              <a:xfrm>
                <a:off x="2633663" y="989013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6" name="Group 111"/>
            <p:cNvGrpSpPr>
              <a:grpSpLocks/>
            </p:cNvGrpSpPr>
            <p:nvPr/>
          </p:nvGrpSpPr>
          <p:grpSpPr bwMode="auto">
            <a:xfrm rot="19765573" flipH="1">
              <a:off x="2995503" y="4980422"/>
              <a:ext cx="1380994" cy="1369510"/>
              <a:chOff x="1446213" y="2747963"/>
              <a:chExt cx="1031875" cy="1022350"/>
            </a:xfrm>
          </p:grpSpPr>
          <p:sp>
            <p:nvSpPr>
              <p:cNvPr id="29" name="Ellipse 44"/>
              <p:cNvSpPr/>
              <p:nvPr/>
            </p:nvSpPr>
            <p:spPr bwMode="auto">
              <a:xfrm rot="21052097">
                <a:off x="1456274" y="2747963"/>
                <a:ext cx="1021814" cy="102235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F95"/>
                  </a:gs>
                  <a:gs pos="100000">
                    <a:srgbClr val="29D16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30" name="Måne 63"/>
              <p:cNvSpPr/>
              <p:nvPr/>
            </p:nvSpPr>
            <p:spPr bwMode="auto">
              <a:xfrm rot="16552097">
                <a:off x="1717144" y="3028928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31" name="Ellipse 45"/>
              <p:cNvSpPr>
                <a:spLocks noChangeArrowheads="1"/>
              </p:cNvSpPr>
              <p:nvPr/>
            </p:nvSpPr>
            <p:spPr bwMode="auto">
              <a:xfrm>
                <a:off x="1601788" y="2776538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7" name="Group 108"/>
            <p:cNvGrpSpPr>
              <a:grpSpLocks/>
            </p:cNvGrpSpPr>
            <p:nvPr/>
          </p:nvGrpSpPr>
          <p:grpSpPr bwMode="auto">
            <a:xfrm rot="19765573" flipH="1">
              <a:off x="4613768" y="4980787"/>
              <a:ext cx="1382429" cy="1369510"/>
              <a:chOff x="3522663" y="4814888"/>
              <a:chExt cx="1031875" cy="1022350"/>
            </a:xfrm>
          </p:grpSpPr>
          <p:sp>
            <p:nvSpPr>
              <p:cNvPr id="33" name="Ellipse 44"/>
              <p:cNvSpPr/>
              <p:nvPr/>
            </p:nvSpPr>
            <p:spPr bwMode="auto">
              <a:xfrm rot="21052097">
                <a:off x="3532724" y="4814888"/>
                <a:ext cx="1021814" cy="102235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FC9"/>
                  </a:gs>
                  <a:gs pos="100000">
                    <a:srgbClr val="20CDBB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34" name="Måne 63"/>
              <p:cNvSpPr/>
              <p:nvPr/>
            </p:nvSpPr>
            <p:spPr bwMode="auto">
              <a:xfrm rot="16552097">
                <a:off x="3793594" y="5095853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35" name="Ellipse 45"/>
              <p:cNvSpPr>
                <a:spLocks noChangeArrowheads="1"/>
              </p:cNvSpPr>
              <p:nvPr/>
            </p:nvSpPr>
            <p:spPr bwMode="auto">
              <a:xfrm>
                <a:off x="3678238" y="4843463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8" name="Group 105"/>
            <p:cNvGrpSpPr>
              <a:grpSpLocks/>
            </p:cNvGrpSpPr>
            <p:nvPr/>
          </p:nvGrpSpPr>
          <p:grpSpPr bwMode="auto">
            <a:xfrm rot="19765573" flipH="1">
              <a:off x="5832968" y="2537198"/>
              <a:ext cx="1382429" cy="1369510"/>
              <a:chOff x="5580063" y="2757488"/>
              <a:chExt cx="1031875" cy="1022350"/>
            </a:xfrm>
          </p:grpSpPr>
          <p:sp>
            <p:nvSpPr>
              <p:cNvPr id="37" name="Ellipse 44"/>
              <p:cNvSpPr/>
              <p:nvPr/>
            </p:nvSpPr>
            <p:spPr bwMode="auto">
              <a:xfrm rot="21052097">
                <a:off x="5590124" y="2757488"/>
                <a:ext cx="1021814" cy="102235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FFD"/>
                  </a:gs>
                  <a:gs pos="100000">
                    <a:srgbClr val="20A6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38" name="Måne 63"/>
              <p:cNvSpPr/>
              <p:nvPr/>
            </p:nvSpPr>
            <p:spPr bwMode="auto">
              <a:xfrm rot="16552097">
                <a:off x="5850994" y="3038453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39" name="Ellipse 45"/>
              <p:cNvSpPr>
                <a:spLocks noChangeArrowheads="1"/>
              </p:cNvSpPr>
              <p:nvPr/>
            </p:nvSpPr>
            <p:spPr bwMode="auto">
              <a:xfrm>
                <a:off x="5735638" y="2786063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 rot="19765573" flipH="1">
              <a:off x="3775568" y="942187"/>
              <a:ext cx="1382429" cy="1369510"/>
              <a:chOff x="3522663" y="690563"/>
              <a:chExt cx="1031875" cy="1022350"/>
            </a:xfrm>
          </p:grpSpPr>
          <p:sp>
            <p:nvSpPr>
              <p:cNvPr id="41" name="Ellipse 44"/>
              <p:cNvSpPr/>
              <p:nvPr/>
            </p:nvSpPr>
            <p:spPr bwMode="auto">
              <a:xfrm rot="21052097">
                <a:off x="3532724" y="690563"/>
                <a:ext cx="1021814" cy="1022350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2" name="Måne 63"/>
              <p:cNvSpPr/>
              <p:nvPr/>
            </p:nvSpPr>
            <p:spPr bwMode="auto">
              <a:xfrm rot="16552097">
                <a:off x="3793594" y="971528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3" name="Ellipse 45"/>
              <p:cNvSpPr>
                <a:spLocks noChangeArrowheads="1"/>
              </p:cNvSpPr>
              <p:nvPr/>
            </p:nvSpPr>
            <p:spPr bwMode="auto">
              <a:xfrm>
                <a:off x="3687763" y="719138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44" name="Rektangel 76"/>
            <p:cNvSpPr>
              <a:spLocks noChangeArrowheads="1"/>
            </p:cNvSpPr>
            <p:nvPr/>
          </p:nvSpPr>
          <p:spPr bwMode="auto">
            <a:xfrm>
              <a:off x="3733800" y="1349584"/>
              <a:ext cx="1447800" cy="80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Hydrothermal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Cooling</a:t>
              </a:r>
              <a:endParaRPr lang="en-US" sz="1200" b="1" noProof="1">
                <a:solidFill>
                  <a:srgbClr val="1E1C11"/>
                </a:solidFill>
                <a:latin typeface="Calibri" pitchFamily="-65" charset="0"/>
                <a:cs typeface="Arial" charset="0"/>
              </a:endParaRPr>
            </a:p>
            <a:p>
              <a:pPr defTabSz="914400"/>
              <a:endParaRPr lang="da-DK" sz="1200" dirty="0">
                <a:solidFill>
                  <a:srgbClr val="1E1C11"/>
                </a:solidFill>
              </a:endParaRPr>
            </a:p>
          </p:txBody>
        </p:sp>
        <p:sp>
          <p:nvSpPr>
            <p:cNvPr id="46" name="Rektangel 76"/>
            <p:cNvSpPr>
              <a:spLocks noChangeArrowheads="1"/>
            </p:cNvSpPr>
            <p:nvPr/>
          </p:nvSpPr>
          <p:spPr bwMode="auto">
            <a:xfrm>
              <a:off x="5809365" y="2854404"/>
              <a:ext cx="1447800" cy="103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Coordination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With Offshore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OTEC Plant</a:t>
              </a:r>
              <a:endParaRPr lang="da-DK" sz="1200" dirty="0"/>
            </a:p>
            <a:p>
              <a:pPr algn="ctr" defTabSz="914400"/>
              <a:endParaRPr lang="da-DK" sz="1200" dirty="0">
                <a:solidFill>
                  <a:srgbClr val="1E1C11"/>
                </a:solidFill>
              </a:endParaRPr>
            </a:p>
          </p:txBody>
        </p:sp>
        <p:sp>
          <p:nvSpPr>
            <p:cNvPr id="48" name="Rektangel 76"/>
            <p:cNvSpPr>
              <a:spLocks noChangeArrowheads="1"/>
            </p:cNvSpPr>
            <p:nvPr/>
          </p:nvSpPr>
          <p:spPr bwMode="auto">
            <a:xfrm>
              <a:off x="4590166" y="5358825"/>
              <a:ext cx="1447800" cy="57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Water Desalination</a:t>
              </a:r>
              <a:endParaRPr lang="da-DK" sz="1200" dirty="0"/>
            </a:p>
          </p:txBody>
        </p:sp>
        <p:sp>
          <p:nvSpPr>
            <p:cNvPr id="49" name="Right Arrow 48"/>
            <p:cNvSpPr>
              <a:spLocks noChangeArrowheads="1"/>
            </p:cNvSpPr>
            <p:nvPr/>
          </p:nvSpPr>
          <p:spPr bwMode="auto">
            <a:xfrm rot="25800000">
              <a:off x="4846436" y="4684187"/>
              <a:ext cx="373063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0" name="Right Arrow 49"/>
            <p:cNvSpPr>
              <a:spLocks noChangeArrowheads="1"/>
            </p:cNvSpPr>
            <p:nvPr/>
          </p:nvSpPr>
          <p:spPr bwMode="auto">
            <a:xfrm rot="-5400000">
              <a:off x="4282281" y="2287408"/>
              <a:ext cx="373063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1" name="Right Arrow 50"/>
            <p:cNvSpPr>
              <a:spLocks noChangeArrowheads="1"/>
            </p:cNvSpPr>
            <p:nvPr/>
          </p:nvSpPr>
          <p:spPr bwMode="auto">
            <a:xfrm rot="21000000">
              <a:off x="5514717" y="3263970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2" name="Right Arrow 51"/>
            <p:cNvSpPr>
              <a:spLocks noChangeArrowheads="1"/>
            </p:cNvSpPr>
            <p:nvPr/>
          </p:nvSpPr>
          <p:spPr bwMode="auto">
            <a:xfrm rot="11400000">
              <a:off x="3076317" y="3416370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53" name="Right Arrow 52"/>
            <p:cNvSpPr>
              <a:spLocks noChangeArrowheads="1"/>
            </p:cNvSpPr>
            <p:nvPr/>
          </p:nvSpPr>
          <p:spPr bwMode="auto">
            <a:xfrm rot="18122914" flipH="1">
              <a:off x="3829639" y="4716917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10" name="Group 114"/>
            <p:cNvGrpSpPr>
              <a:grpSpLocks/>
            </p:cNvGrpSpPr>
            <p:nvPr/>
          </p:nvGrpSpPr>
          <p:grpSpPr bwMode="auto">
            <a:xfrm rot="19765573" flipH="1">
              <a:off x="1698155" y="2620162"/>
              <a:ext cx="1409024" cy="1369510"/>
              <a:chOff x="2474913" y="954426"/>
              <a:chExt cx="1052819" cy="1022351"/>
            </a:xfrm>
          </p:grpSpPr>
          <p:sp>
            <p:nvSpPr>
              <p:cNvPr id="56" name="Ellipse 44"/>
              <p:cNvSpPr/>
              <p:nvPr/>
            </p:nvSpPr>
            <p:spPr bwMode="auto">
              <a:xfrm rot="21052097">
                <a:off x="2505918" y="954426"/>
                <a:ext cx="1021814" cy="1022351"/>
              </a:xfrm>
              <a:prstGeom prst="ellipse">
                <a:avLst/>
              </a:prstGeom>
              <a:gradFill flip="none" rotWithShape="1">
                <a:gsLst>
                  <a:gs pos="0">
                    <a:srgbClr val="A6FF05"/>
                  </a:gs>
                  <a:gs pos="100000">
                    <a:srgbClr val="A1D12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7" name="Måne 63"/>
              <p:cNvSpPr/>
              <p:nvPr/>
            </p:nvSpPr>
            <p:spPr bwMode="auto">
              <a:xfrm rot="16552097">
                <a:off x="2745844" y="1247753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8" name="Ellipse 45"/>
              <p:cNvSpPr>
                <a:spLocks noChangeArrowheads="1"/>
              </p:cNvSpPr>
              <p:nvPr/>
            </p:nvSpPr>
            <p:spPr bwMode="auto">
              <a:xfrm>
                <a:off x="2633663" y="989013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59" name="Rektangel 76"/>
            <p:cNvSpPr>
              <a:spLocks noChangeArrowheads="1"/>
            </p:cNvSpPr>
            <p:nvPr/>
          </p:nvSpPr>
          <p:spPr bwMode="auto">
            <a:xfrm>
              <a:off x="2952400" y="5334000"/>
              <a:ext cx="1447800" cy="57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Fuel Production</a:t>
              </a:r>
              <a:endParaRPr lang="da-DK" sz="1200" dirty="0"/>
            </a:p>
          </p:txBody>
        </p:sp>
        <p:sp>
          <p:nvSpPr>
            <p:cNvPr id="60" name="Right Arrow 59"/>
            <p:cNvSpPr>
              <a:spLocks noChangeArrowheads="1"/>
            </p:cNvSpPr>
            <p:nvPr/>
          </p:nvSpPr>
          <p:spPr bwMode="auto">
            <a:xfrm rot="13800000">
              <a:off x="3416618" y="2653823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11" name="Group 114"/>
            <p:cNvGrpSpPr>
              <a:grpSpLocks/>
            </p:cNvGrpSpPr>
            <p:nvPr/>
          </p:nvGrpSpPr>
          <p:grpSpPr bwMode="auto">
            <a:xfrm rot="19765573" flipH="1">
              <a:off x="5736755" y="3924750"/>
              <a:ext cx="1409024" cy="1369510"/>
              <a:chOff x="2474913" y="954426"/>
              <a:chExt cx="1052819" cy="1022351"/>
            </a:xfrm>
          </p:grpSpPr>
          <p:sp>
            <p:nvSpPr>
              <p:cNvPr id="62" name="Ellipse 44"/>
              <p:cNvSpPr/>
              <p:nvPr/>
            </p:nvSpPr>
            <p:spPr bwMode="auto">
              <a:xfrm rot="21052097">
                <a:off x="2505918" y="954426"/>
                <a:ext cx="1021814" cy="1022351"/>
              </a:xfrm>
              <a:prstGeom prst="ellipse">
                <a:avLst/>
              </a:prstGeom>
              <a:solidFill>
                <a:srgbClr val="13DDD3"/>
              </a:soli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63" name="Måne 63"/>
              <p:cNvSpPr/>
              <p:nvPr/>
            </p:nvSpPr>
            <p:spPr bwMode="auto">
              <a:xfrm rot="16552097">
                <a:off x="2745844" y="1247753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64" name="Ellipse 45"/>
              <p:cNvSpPr>
                <a:spLocks noChangeArrowheads="1"/>
              </p:cNvSpPr>
              <p:nvPr/>
            </p:nvSpPr>
            <p:spPr bwMode="auto">
              <a:xfrm>
                <a:off x="2633663" y="989013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65" name="Rektangel 76"/>
            <p:cNvSpPr>
              <a:spLocks noChangeArrowheads="1"/>
            </p:cNvSpPr>
            <p:nvPr/>
          </p:nvSpPr>
          <p:spPr bwMode="auto">
            <a:xfrm>
              <a:off x="1909734" y="4262011"/>
              <a:ext cx="1447800" cy="80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Waste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Water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Treatment</a:t>
              </a:r>
              <a:endParaRPr lang="da-DK" sz="1200" dirty="0"/>
            </a:p>
          </p:txBody>
        </p:sp>
        <p:sp>
          <p:nvSpPr>
            <p:cNvPr id="66" name="Right Arrow 65"/>
            <p:cNvSpPr>
              <a:spLocks noChangeArrowheads="1"/>
            </p:cNvSpPr>
            <p:nvPr/>
          </p:nvSpPr>
          <p:spPr bwMode="auto">
            <a:xfrm rot="23400000">
              <a:off x="5474904" y="4062603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67" name="Right Arrow 66"/>
            <p:cNvSpPr>
              <a:spLocks noChangeArrowheads="1"/>
            </p:cNvSpPr>
            <p:nvPr/>
          </p:nvSpPr>
          <p:spPr bwMode="auto">
            <a:xfrm rot="8457692">
              <a:off x="3271738" y="4110844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68" name="Right Arrow 67"/>
            <p:cNvSpPr>
              <a:spLocks noChangeArrowheads="1"/>
            </p:cNvSpPr>
            <p:nvPr/>
          </p:nvSpPr>
          <p:spPr bwMode="auto">
            <a:xfrm rot="18600000">
              <a:off x="5042550" y="2517212"/>
              <a:ext cx="373062" cy="358775"/>
            </a:xfrm>
            <a:prstGeom prst="right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262626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grpSp>
          <p:nvGrpSpPr>
            <p:cNvPr id="12" name="Group 114"/>
            <p:cNvGrpSpPr>
              <a:grpSpLocks/>
            </p:cNvGrpSpPr>
            <p:nvPr/>
          </p:nvGrpSpPr>
          <p:grpSpPr bwMode="auto">
            <a:xfrm rot="19765573" flipH="1">
              <a:off x="2455421" y="1400962"/>
              <a:ext cx="1409024" cy="1369510"/>
              <a:chOff x="2474913" y="954426"/>
              <a:chExt cx="1052819" cy="1022351"/>
            </a:xfrm>
          </p:grpSpPr>
          <p:sp>
            <p:nvSpPr>
              <p:cNvPr id="71" name="Ellipse 44"/>
              <p:cNvSpPr/>
              <p:nvPr/>
            </p:nvSpPr>
            <p:spPr bwMode="auto">
              <a:xfrm rot="21052097">
                <a:off x="2505918" y="954426"/>
                <a:ext cx="1021814" cy="1022351"/>
              </a:xfrm>
              <a:prstGeom prst="ellipse">
                <a:avLst/>
              </a:prstGeom>
              <a:gradFill flip="none" rotWithShape="1">
                <a:gsLst>
                  <a:gs pos="0">
                    <a:srgbClr val="C7FA0A"/>
                  </a:gs>
                  <a:gs pos="100000">
                    <a:srgbClr val="A1D12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72" name="Måne 63"/>
              <p:cNvSpPr/>
              <p:nvPr/>
            </p:nvSpPr>
            <p:spPr bwMode="auto">
              <a:xfrm rot="16552097">
                <a:off x="2745844" y="1247753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73" name="Ellipse 45"/>
              <p:cNvSpPr>
                <a:spLocks noChangeArrowheads="1"/>
              </p:cNvSpPr>
              <p:nvPr/>
            </p:nvSpPr>
            <p:spPr bwMode="auto">
              <a:xfrm>
                <a:off x="2633663" y="989013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grpSp>
          <p:nvGrpSpPr>
            <p:cNvPr id="13" name="Group 102"/>
            <p:cNvGrpSpPr>
              <a:grpSpLocks/>
            </p:cNvGrpSpPr>
            <p:nvPr/>
          </p:nvGrpSpPr>
          <p:grpSpPr bwMode="auto">
            <a:xfrm rot="19765573" flipH="1">
              <a:off x="5147168" y="1317998"/>
              <a:ext cx="1382429" cy="1369510"/>
              <a:chOff x="3522663" y="690563"/>
              <a:chExt cx="1031875" cy="1022350"/>
            </a:xfrm>
          </p:grpSpPr>
          <p:sp>
            <p:nvSpPr>
              <p:cNvPr id="79" name="Ellipse 44"/>
              <p:cNvSpPr/>
              <p:nvPr/>
            </p:nvSpPr>
            <p:spPr bwMode="auto">
              <a:xfrm rot="21052097">
                <a:off x="3532724" y="690563"/>
                <a:ext cx="1021814" cy="1022350"/>
              </a:xfrm>
              <a:prstGeom prst="ellipse">
                <a:avLst/>
              </a:prstGeom>
              <a:gradFill flip="none" rotWithShape="1">
                <a:gsLst>
                  <a:gs pos="0">
                    <a:srgbClr val="7ACFFA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0" name="Måne 63"/>
              <p:cNvSpPr/>
              <p:nvPr/>
            </p:nvSpPr>
            <p:spPr bwMode="auto">
              <a:xfrm rot="16552097">
                <a:off x="3793594" y="971528"/>
                <a:ext cx="450073" cy="991936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1" name="Ellipse 45"/>
              <p:cNvSpPr>
                <a:spLocks noChangeArrowheads="1"/>
              </p:cNvSpPr>
              <p:nvPr/>
            </p:nvSpPr>
            <p:spPr bwMode="auto">
              <a:xfrm>
                <a:off x="3687763" y="719138"/>
                <a:ext cx="722312" cy="5397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82" name="Rektangel 76"/>
            <p:cNvSpPr>
              <a:spLocks noChangeArrowheads="1"/>
            </p:cNvSpPr>
            <p:nvPr/>
          </p:nvSpPr>
          <p:spPr bwMode="auto">
            <a:xfrm>
              <a:off x="5147240" y="1787948"/>
              <a:ext cx="1447800" cy="57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Agriculture &amp;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Mari-Culture</a:t>
              </a:r>
              <a:endParaRPr lang="da-DK" sz="1200" dirty="0"/>
            </a:p>
          </p:txBody>
        </p:sp>
        <p:sp>
          <p:nvSpPr>
            <p:cNvPr id="45" name="Rektangel 76"/>
            <p:cNvSpPr>
              <a:spLocks noChangeArrowheads="1"/>
            </p:cNvSpPr>
            <p:nvPr/>
          </p:nvSpPr>
          <p:spPr bwMode="auto">
            <a:xfrm>
              <a:off x="2433114" y="1793490"/>
              <a:ext cx="1447800" cy="57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Increased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CO</a:t>
              </a:r>
              <a:r>
                <a:rPr lang="en-US" sz="1200" b="1" baseline="-25000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2</a:t>
              </a:r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 Absorbtion</a:t>
              </a:r>
              <a:endParaRPr lang="en-US" sz="1200" b="1" noProof="1">
                <a:solidFill>
                  <a:srgbClr val="1E1C11"/>
                </a:solidFill>
                <a:latin typeface="Calibri" pitchFamily="-65" charset="0"/>
                <a:cs typeface="Arial" charset="0"/>
              </a:endParaRPr>
            </a:p>
          </p:txBody>
        </p:sp>
        <p:sp>
          <p:nvSpPr>
            <p:cNvPr id="47" name="Rektangel 76"/>
            <p:cNvSpPr>
              <a:spLocks noChangeArrowheads="1"/>
            </p:cNvSpPr>
            <p:nvPr/>
          </p:nvSpPr>
          <p:spPr bwMode="auto">
            <a:xfrm>
              <a:off x="5715000" y="4338211"/>
              <a:ext cx="1447800" cy="57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Power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Generation</a:t>
              </a:r>
              <a:endParaRPr lang="da-DK" sz="1200" dirty="0"/>
            </a:p>
          </p:txBody>
        </p:sp>
        <p:sp>
          <p:nvSpPr>
            <p:cNvPr id="83" name="Rektangel 76"/>
            <p:cNvSpPr>
              <a:spLocks noChangeArrowheads="1"/>
            </p:cNvSpPr>
            <p:nvPr/>
          </p:nvSpPr>
          <p:spPr bwMode="auto">
            <a:xfrm>
              <a:off x="1676400" y="2895600"/>
              <a:ext cx="1447800" cy="80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Enriched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Mineral</a:t>
              </a:r>
            </a:p>
            <a:p>
              <a:pPr algn="ctr" defTabSz="914400"/>
              <a:r>
                <a:rPr lang="en-US" sz="1200" b="1" noProof="1" smtClean="0">
                  <a:solidFill>
                    <a:srgbClr val="1E1C11"/>
                  </a:solidFill>
                  <a:latin typeface="Calibri" pitchFamily="-65" charset="0"/>
                  <a:cs typeface="Arial" charset="0"/>
                </a:rPr>
                <a:t>Water</a:t>
              </a:r>
              <a:endParaRPr lang="da-DK" sz="12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257800" y="692289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Identify potential locations with cold water</a:t>
            </a:r>
          </a:p>
          <a:p>
            <a:pPr marL="457200" indent="-457200"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Identify &amp; quantify the needs</a:t>
            </a:r>
          </a:p>
          <a:p>
            <a:pPr marL="457200" indent="-457200"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Hire an assessment team</a:t>
            </a:r>
          </a:p>
          <a:p>
            <a:pPr marL="457200" indent="-457200"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Establish feasibility</a:t>
            </a:r>
          </a:p>
          <a:p>
            <a:pPr marL="457200" indent="-457200">
              <a:buFontTx/>
              <a:buAutoNum type="arabicPeriod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Design funding and business model</a:t>
            </a:r>
          </a:p>
          <a:p>
            <a:pPr marL="457200" indent="-457200">
              <a:buAutoNum type="arabicPeriod" startAt="4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Pilot testing</a:t>
            </a:r>
          </a:p>
          <a:p>
            <a:pPr marL="457200" indent="-457200">
              <a:buAutoNum type="arabicPeriod" startAt="6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Execute project</a:t>
            </a:r>
          </a:p>
          <a:p>
            <a:pPr marL="457200" indent="-457200">
              <a:buAutoNum type="arabicPeriod" startAt="6"/>
            </a:pPr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6"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Execute benefits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04800" y="2422029"/>
            <a:ext cx="4262834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“The best way to 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predict th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future,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 to invent it.”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~ Alan Kay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7" name="Picture 76" descr="worl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52600"/>
            <a:ext cx="5105400" cy="2793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5029200" y="1524000"/>
            <a:ext cx="411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“We can’t solve problems by using the same kind of thinking we used when we created them.”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~ Albert Einstein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511" t="20013" r="2213"/>
          <a:stretch>
            <a:fillRect/>
          </a:stretch>
        </p:blipFill>
        <p:spPr bwMode="auto">
          <a:xfrm>
            <a:off x="76200" y="1295400"/>
            <a:ext cx="4800600" cy="2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Today’s Global Challenge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26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ackphour.files.wordpress.com/2008/02/early-earth-ocean-moon-asteroids-art-desk-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543800" cy="56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Road to Climate Friendly Air Conditioning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e 91"/>
          <p:cNvGrpSpPr>
            <a:grpSpLocks/>
          </p:cNvGrpSpPr>
          <p:nvPr/>
        </p:nvGrpSpPr>
        <p:grpSpPr bwMode="auto">
          <a:xfrm>
            <a:off x="685800" y="1066800"/>
            <a:ext cx="2286000" cy="2261791"/>
            <a:chOff x="1071835" y="2920232"/>
            <a:chExt cx="1427572" cy="1413777"/>
          </a:xfrm>
        </p:grpSpPr>
        <p:sp>
          <p:nvSpPr>
            <p:cNvPr id="7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8" name="Ellipse 45"/>
            <p:cNvSpPr>
              <a:spLocks noChangeArrowheads="1"/>
            </p:cNvSpPr>
            <p:nvPr/>
          </p:nvSpPr>
          <p:spPr bwMode="auto">
            <a:xfrm>
              <a:off x="1284728" y="2949415"/>
              <a:ext cx="1027722" cy="767417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-65" charset="0"/>
              </a:endParaRPr>
            </a:p>
          </p:txBody>
        </p:sp>
        <p:sp>
          <p:nvSpPr>
            <p:cNvPr id="9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40989" y="1785540"/>
            <a:ext cx="215238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a-DK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Hydrothermal </a:t>
            </a:r>
          </a:p>
          <a:p>
            <a:pPr algn="ctr"/>
            <a:r>
              <a:rPr lang="da-DK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Cooling</a:t>
            </a:r>
            <a:endParaRPr lang="da-DK" sz="2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conveyor belt of oce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838200"/>
            <a:ext cx="6688418" cy="4648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8130" name="AutoShape 2" descr="http://pugetsoundblogs.com/forecasting-kitsap/files/2009/03/global_warming.jpg"/>
          <p:cNvSpPr>
            <a:spLocks noChangeAspect="1" noChangeArrowheads="1"/>
          </p:cNvSpPr>
          <p:nvPr/>
        </p:nvSpPr>
        <p:spPr bwMode="auto">
          <a:xfrm>
            <a:off x="155575" y="-1508125"/>
            <a:ext cx="47625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838200"/>
            <a:ext cx="75247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990600"/>
            <a:ext cx="4343400" cy="456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www.lizasreef.com/HOPE%20FOR%20THE%20OCEANS/Images%20HFTO/Florida20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762000"/>
            <a:ext cx="5257800" cy="55916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Integrating Technologies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e 91"/>
          <p:cNvGrpSpPr>
            <a:grpSpLocks/>
          </p:cNvGrpSpPr>
          <p:nvPr/>
        </p:nvGrpSpPr>
        <p:grpSpPr bwMode="auto">
          <a:xfrm>
            <a:off x="5597525" y="1066800"/>
            <a:ext cx="2286000" cy="2261791"/>
            <a:chOff x="1071835" y="2920232"/>
            <a:chExt cx="1427572" cy="1413777"/>
          </a:xfrm>
        </p:grpSpPr>
        <p:sp>
          <p:nvSpPr>
            <p:cNvPr id="11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2" name="Ellipse 45"/>
            <p:cNvSpPr>
              <a:spLocks noChangeArrowheads="1"/>
            </p:cNvSpPr>
            <p:nvPr/>
          </p:nvSpPr>
          <p:spPr bwMode="auto">
            <a:xfrm>
              <a:off x="1284728" y="2949415"/>
              <a:ext cx="1027722" cy="767417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3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43600" y="1785540"/>
            <a:ext cx="1647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Directional</a:t>
            </a:r>
          </a:p>
          <a:p>
            <a:pPr algn="ctr"/>
            <a:r>
              <a:rPr lang="da-DK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Drilling</a:t>
            </a:r>
            <a:endParaRPr lang="da-DK" sz="2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ktangel med enkelt afrundet hjørne 11"/>
          <p:cNvSpPr/>
          <p:nvPr/>
        </p:nvSpPr>
        <p:spPr>
          <a:xfrm rot="10800000" flipH="1">
            <a:off x="5257800" y="3011486"/>
            <a:ext cx="3382962" cy="2855913"/>
          </a:xfrm>
          <a:prstGeom prst="round1Rect">
            <a:avLst/>
          </a:prstGeom>
          <a:solidFill>
            <a:schemeClr val="tx1"/>
          </a:solidFill>
          <a:ln w="9525" cap="flat" cmpd="sng" algn="ctr">
            <a:solidFill>
              <a:schemeClr val="bg1">
                <a:alpha val="47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577" y="1175941"/>
            <a:ext cx="8172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+</a:t>
            </a:r>
            <a:endParaRPr lang="en-US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3084255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mature  drilling technique used in petroleum extraction and in civil construction</a:t>
            </a:r>
          </a:p>
          <a:p>
            <a:endParaRPr lang="en-US" sz="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Enables drilling under the sea bottom to access water</a:t>
            </a:r>
          </a:p>
          <a:p>
            <a:pPr>
              <a:buFont typeface="Arial" pitchFamily="34" charset="0"/>
              <a:buChar char="•"/>
            </a:pPr>
            <a:endParaRPr lang="en-US" sz="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Currently can reach a horizontal displacement of 11km and depths exceeding 1000 meters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uppe 91"/>
          <p:cNvGrpSpPr>
            <a:grpSpLocks/>
          </p:cNvGrpSpPr>
          <p:nvPr/>
        </p:nvGrpSpPr>
        <p:grpSpPr bwMode="auto">
          <a:xfrm>
            <a:off x="685800" y="1066800"/>
            <a:ext cx="2286000" cy="2261791"/>
            <a:chOff x="1071835" y="2920232"/>
            <a:chExt cx="1427572" cy="1413777"/>
          </a:xfrm>
        </p:grpSpPr>
        <p:sp>
          <p:nvSpPr>
            <p:cNvPr id="30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1" name="Ellipse 45"/>
            <p:cNvSpPr>
              <a:spLocks noChangeArrowheads="1"/>
            </p:cNvSpPr>
            <p:nvPr/>
          </p:nvSpPr>
          <p:spPr bwMode="auto">
            <a:xfrm>
              <a:off x="1284728" y="2949415"/>
              <a:ext cx="1027722" cy="767417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-65" charset="0"/>
              </a:endParaRPr>
            </a:p>
          </p:txBody>
        </p:sp>
        <p:sp>
          <p:nvSpPr>
            <p:cNvPr id="32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40989" y="1785540"/>
            <a:ext cx="215238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a-DK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Hydrothermal </a:t>
            </a:r>
          </a:p>
          <a:p>
            <a:pPr algn="ctr"/>
            <a:r>
              <a:rPr lang="da-DK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Cooling</a:t>
            </a:r>
            <a:endParaRPr lang="da-DK" sz="24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7100" y="1981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1881 ~ Jacques-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Arsene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d’Arsonval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Progress of Cooling and Ocean Thermal Energy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200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1902 ~ Willis Carrier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495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1930 ~ Georges Claude</a:t>
            </a:r>
          </a:p>
        </p:txBody>
      </p:sp>
      <p:pic>
        <p:nvPicPr>
          <p:cNvPr id="15" name="Picture 14" descr="dearsonv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2747" y="1305715"/>
            <a:ext cx="1599253" cy="2060175"/>
          </a:xfrm>
          <a:prstGeom prst="rect">
            <a:avLst/>
          </a:prstGeom>
        </p:spPr>
      </p:pic>
      <p:pic>
        <p:nvPicPr>
          <p:cNvPr id="16" name="Picture 15" descr="carrier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DE854"/>
              </a:clrFrom>
              <a:clrTo>
                <a:srgbClr val="EDE85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438400"/>
            <a:ext cx="1666009" cy="2443480"/>
          </a:xfrm>
          <a:prstGeom prst="rect">
            <a:avLst/>
          </a:prstGeom>
        </p:spPr>
      </p:pic>
      <p:pic>
        <p:nvPicPr>
          <p:cNvPr id="18" name="Picture 17" descr="George_Claude_pip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9E730"/>
              </a:clrFrom>
              <a:clrTo>
                <a:srgbClr val="E9E73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19800" y="3581400"/>
            <a:ext cx="2933700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Existing Applications of Hydrothermal Cooling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671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  Natural Energy Laboratory of Hawaii (NELHA)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981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Submerged piping at 45ft and 2000ft </a:t>
            </a:r>
          </a:p>
          <a:p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to air condition facility &amp; OTEC Research</a:t>
            </a:r>
            <a:endParaRPr lang="en-US" sz="2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NELH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730"/>
              </a:clrFrom>
              <a:clrTo>
                <a:srgbClr val="E9E73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932837"/>
            <a:ext cx="3048000" cy="2181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9386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II. Purdy’s Wharf Complex ~ Halifax Nova Scotia (1979)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00984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Cooled a small office complex </a:t>
            </a:r>
          </a:p>
          <a:p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from adjacent cold seawater</a:t>
            </a:r>
            <a:endParaRPr lang="en-US" sz="2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pur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571750"/>
            <a:ext cx="2038350" cy="1619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25101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Cornell University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3483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Provides roughly 18,00-	20,000 tons of cooling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Uses 86% less electricity</a:t>
            </a:r>
          </a:p>
        </p:txBody>
      </p:sp>
      <p:pic>
        <p:nvPicPr>
          <p:cNvPr id="16" name="Picture 15" descr="corne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024187"/>
            <a:ext cx="2556711" cy="1700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30816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IV. InterContinental ~ Bora Bora, Polynesia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3886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Entire facility cooled by deep seawater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Proving 90% savings over electric </a:t>
            </a:r>
          </a:p>
          <a:p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chilled water system</a:t>
            </a:r>
          </a:p>
        </p:txBody>
      </p:sp>
      <p:pic>
        <p:nvPicPr>
          <p:cNvPr id="19" name="Picture 18" descr="intercontinenta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3657600"/>
            <a:ext cx="1981200" cy="13858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36531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Enwave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District Cooling ~ Toronto, Canada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4191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Lake source cooling system </a:t>
            </a:r>
          </a:p>
          <a:p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from neighboring Lake Ontario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Provides 59,000 tons of cooling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Cold water is dual purposed as pure drinking water</a:t>
            </a:r>
          </a:p>
        </p:txBody>
      </p:sp>
      <p:pic>
        <p:nvPicPr>
          <p:cNvPr id="22" name="Picture 21" descr="enwav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467226" y="2971800"/>
            <a:ext cx="2295774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12" grpId="0"/>
      <p:bldP spid="12" grpId="1"/>
      <p:bldP spid="14" grpId="0"/>
      <p:bldP spid="15" grpId="0"/>
      <p:bldP spid="15" grpId="1"/>
      <p:bldP spid="17" grpId="0"/>
      <p:bldP spid="18" grpId="0"/>
      <p:bldP spid="18" grpId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Challenges of Laying Pipes in the Ocean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7145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1929/30 ~ Georges Claude  Matanzas Bay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Mishaps sunk the pipe three times</a:t>
            </a:r>
          </a:p>
        </p:txBody>
      </p:sp>
      <p:pic>
        <p:nvPicPr>
          <p:cNvPr id="18" name="Picture 17" descr="George_Claude_pip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730"/>
              </a:clrFrom>
              <a:clrTo>
                <a:srgbClr val="E9E73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72200" y="838200"/>
            <a:ext cx="2438400" cy="21850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48000"/>
            <a:ext cx="4343400" cy="32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766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Challenges of Laying Pipes in the Ocean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7145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Natural Energy Laboratory of Hawaii (NELHA)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2006 Earthquake – warmer water from deep pipe</a:t>
            </a:r>
          </a:p>
        </p:txBody>
      </p:sp>
      <p:pic>
        <p:nvPicPr>
          <p:cNvPr id="8" name="Picture 7" descr="NELH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E730"/>
              </a:clrFrom>
              <a:clrTo>
                <a:srgbClr val="E9E73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2743200"/>
            <a:ext cx="5070442" cy="3629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31646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Challenges of Laying Pipes in the Ocean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219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Toronto Enwave Lake Source Cooling Plant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Sudden wind during installation causes concern</a:t>
            </a:r>
          </a:p>
        </p:txBody>
      </p:sp>
      <p:pic>
        <p:nvPicPr>
          <p:cNvPr id="5" name="Picture 4" descr="enwav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967135"/>
            <a:ext cx="3733800" cy="5205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10250</TotalTime>
  <Words>1030</Words>
  <Application>Microsoft Office PowerPoint</Application>
  <PresentationFormat>On-screen Show (4:3)</PresentationFormat>
  <Paragraphs>247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Natural Cold Water District Cooling Plants Enabled by Directional Drilling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creator>Se7ven</dc:creator>
  <cp:lastModifiedBy>Ted Jag</cp:lastModifiedBy>
  <cp:revision>168</cp:revision>
  <dcterms:created xsi:type="dcterms:W3CDTF">2010-08-29T11:40:37Z</dcterms:created>
  <dcterms:modified xsi:type="dcterms:W3CDTF">2010-10-12T23:28:26Z</dcterms:modified>
</cp:coreProperties>
</file>